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57" r:id="rId5"/>
    <p:sldId id="273" r:id="rId6"/>
    <p:sldId id="260" r:id="rId7"/>
    <p:sldId id="261" r:id="rId8"/>
    <p:sldId id="268" r:id="rId9"/>
    <p:sldId id="270" r:id="rId10"/>
    <p:sldId id="269" r:id="rId11"/>
    <p:sldId id="271" r:id="rId12"/>
    <p:sldId id="262" r:id="rId13"/>
    <p:sldId id="259" r:id="rId14"/>
    <p:sldId id="263" r:id="rId15"/>
    <p:sldId id="264" r:id="rId16"/>
    <p:sldId id="272" r:id="rId17"/>
    <p:sldId id="265" r:id="rId18"/>
    <p:sldId id="26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FD91-0C09-4371-8CFD-B8479EC15CC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A3118-CD7D-4EA8-B4D0-9E78489B39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 BRUTO DOMAĆI PROIZVOD-</a:t>
            </a:r>
            <a:br>
              <a:rPr lang="hr-HR" b="1" dirty="0" smtClean="0"/>
            </a:br>
            <a:r>
              <a:rPr lang="hr-HR" b="1" dirty="0" smtClean="0"/>
              <a:t>MJERA EKONOMSKE AKTIVNOSTI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861048"/>
            <a:ext cx="31718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4.4. Metode obračuna BDP-a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Obračun BDP-a kao zbroj izdataka za potrošnju i zbroj dohodaka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00101" y="2786058"/>
          <a:ext cx="6786609" cy="3214711"/>
        </p:xfrm>
        <a:graphic>
          <a:graphicData uri="http://schemas.openxmlformats.org/drawingml/2006/table">
            <a:tbl>
              <a:tblPr/>
              <a:tblGrid>
                <a:gridCol w="637304"/>
                <a:gridCol w="497470"/>
                <a:gridCol w="570353"/>
                <a:gridCol w="656796"/>
                <a:gridCol w="837309"/>
                <a:gridCol w="863581"/>
                <a:gridCol w="1322066"/>
                <a:gridCol w="1401730"/>
              </a:tblGrid>
              <a:tr h="13394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Dobro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Plaće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Profiti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Trošak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sirovine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Vrijednost proizvoda po stadiju proizvodnje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Broj prodanih jedinica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Times New Roman"/>
                          <a:ea typeface="Times New Roman"/>
                          <a:cs typeface="Times New Roman"/>
                        </a:rPr>
                        <a:t>Prihod po stadiju proizvodnje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Times New Roman"/>
                          <a:ea typeface="Times New Roman"/>
                          <a:cs typeface="Times New Roman"/>
                        </a:rPr>
                        <a:t>Ukupan dohodak po stadiju proizvodnje </a:t>
                      </a:r>
                      <a:r>
                        <a:rPr lang="hr-HR" sz="1200" dirty="0">
                          <a:latin typeface="Times New Roman"/>
                          <a:ea typeface="Times New Roman"/>
                          <a:cs typeface="Times New Roman"/>
                        </a:rPr>
                        <a:t>(zbroj plaća i profita)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Times New Roman"/>
                          <a:ea typeface="Times New Roman"/>
                          <a:cs typeface="Times New Roman"/>
                        </a:rPr>
                        <a:t>Stolica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Times New Roman"/>
                          <a:ea typeface="Times New Roman"/>
                          <a:cs typeface="Times New Roman"/>
                        </a:rPr>
                        <a:t>420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4 x 420 =</a:t>
                      </a:r>
                      <a:r>
                        <a:rPr lang="hr-HR" sz="1200" b="1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hr-HR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1680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izdaci za kupovine =  BDP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Times New Roman"/>
                          <a:ea typeface="Times New Roman"/>
                          <a:cs typeface="Times New Roman"/>
                        </a:rPr>
                        <a:t>4 x (140 + 80) = 880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Times New Roman"/>
                          <a:ea typeface="Times New Roman"/>
                          <a:cs typeface="Times New Roman"/>
                        </a:rPr>
                        <a:t>Trupac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Times New Roman"/>
                          <a:ea typeface="Times New Roman"/>
                          <a:cs typeface="Times New Roman"/>
                        </a:rPr>
                        <a:t>4 x 200 = 800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Times New Roman"/>
                          <a:ea typeface="Times New Roman"/>
                          <a:cs typeface="Times New Roman"/>
                        </a:rPr>
                        <a:t>4 x (160 + 40) = 800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r-HR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Zbroj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r-HR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r-HR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r-HR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r-HR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>
                          <a:latin typeface="Times New Roman"/>
                          <a:ea typeface="Times New Roman"/>
                          <a:cs typeface="Times New Roman"/>
                        </a:rPr>
                        <a:t>620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r-H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r-HR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1680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zbroj dohodaka = BDP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4.4. Metode obračuna BDP-a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BDP kao zbroj dodanih vrijednosti </a:t>
            </a:r>
            <a:r>
              <a:rPr lang="hr-HR" dirty="0" smtClean="0"/>
              <a:t>u nekoj ekonomiji tijekom određenog razdoblja</a:t>
            </a:r>
          </a:p>
          <a:p>
            <a:endParaRPr lang="hr-HR" dirty="0"/>
          </a:p>
          <a:p>
            <a:r>
              <a:rPr lang="hr-HR" dirty="0" smtClean="0"/>
              <a:t>Dodana vrijednost je vrijednost koju poduzeće dodaje u proizvodnom procesu, to je razlika između vrijednosti proizvoda i vrijednosti sirovina i ostalih inputa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4.5. Nominalni i realni BDP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Nominalni BDP je BDP kod kojeg je vrijednost finalnih dobara i usluga izražena u tekućim cijenama</a:t>
            </a:r>
          </a:p>
          <a:p>
            <a:endParaRPr lang="hr-HR" dirty="0"/>
          </a:p>
          <a:p>
            <a:r>
              <a:rPr lang="hr-HR" dirty="0" smtClean="0"/>
              <a:t>Realni BDP je BDP kod kojeg je vrijednost finalnih dobara i usluga izražena u stalnim cijenama (u cijenama bazne godine)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4.6. Indeks promjene vrijednosti nominalnog i realnog BDP-a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Promjena BDP-a se često izražava u obliku indeksa promjene</a:t>
            </a:r>
          </a:p>
          <a:p>
            <a:r>
              <a:rPr lang="hr-HR" dirty="0" smtClean="0"/>
              <a:t>Indeks promjene je odnos između vrijednosti neke varijable u dva različita vremenska razdoblja</a:t>
            </a:r>
          </a:p>
          <a:p>
            <a:r>
              <a:rPr lang="hr-HR" dirty="0" smtClean="0"/>
              <a:t>Indeks promjene dobije se dijeljenjem vrijednosti pojave u promatranom (tekućem) razdoblju s vrijednosti iste pojave u baznom razdoblju i izražava se  %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Indeks promjene nominalnog BDP-a (IBDP) </a:t>
            </a:r>
            <a:r>
              <a:rPr lang="hr-HR" dirty="0" smtClean="0"/>
              <a:t>mjeri promjenu nominalnih vrijednosti BDP-a u promatranom (tekućem) razdoblju i razdoblju s kojim se uspoređuje</a:t>
            </a:r>
          </a:p>
          <a:p>
            <a:r>
              <a:rPr lang="hr-HR" dirty="0" smtClean="0"/>
              <a:t>Vrijednost indeksa umanjen za 100 označava postotni iznos promjene varijable između dva vremenska razdoblja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b="1" dirty="0" smtClean="0"/>
              <a:t>Indeks promjene realnog BDP-a (IRBDP) </a:t>
            </a:r>
            <a:r>
              <a:rPr lang="hr-HR" dirty="0" smtClean="0"/>
              <a:t>predstavlja omjer realnih veličina tekućeg i baznog razdoblja i tumači se na isti način kao i nominalni indeks</a:t>
            </a:r>
          </a:p>
          <a:p>
            <a:r>
              <a:rPr lang="hr-HR" dirty="0" smtClean="0"/>
              <a:t>Kada je indeks promjene manji od 100, znači da je došlo do pada (smanjenja) promatrane vrijednosti, a ako je indeks veći od 100, tada je došlo do povećanja vrijednosti u odnosu na bazno razdoblje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Deflator BDP-a, </a:t>
            </a:r>
            <a:r>
              <a:rPr lang="hr-HR" dirty="0" smtClean="0"/>
              <a:t>omjer je nominalnog i realnog BDP-a i mjeri promjenu opće razine cijena ili odnos tekuće razine cijena i razine cijena baznog razdoblja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4.7. Potencijalni i ostvareni BDP i jaz BDP-a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b="1" dirty="0" smtClean="0"/>
              <a:t>Potencijalni BDP </a:t>
            </a:r>
            <a:r>
              <a:rPr lang="hr-HR" dirty="0" smtClean="0"/>
              <a:t>je najveća moguća održiva proizvodnja neke ekonomije uz danu tehnologiju, rad i kapital, bez pritiska na porast opće razine cijena</a:t>
            </a:r>
          </a:p>
          <a:p>
            <a:r>
              <a:rPr lang="hr-HR" b="1" dirty="0" smtClean="0"/>
              <a:t>Ostvareni BDP </a:t>
            </a:r>
            <a:r>
              <a:rPr lang="hr-HR" dirty="0" smtClean="0"/>
              <a:t>je tržišna vrijednost finalnih proizvoda i usluga koje je neko gospodarstvo ostvarilo u određenom vremenskom razdoblju</a:t>
            </a:r>
          </a:p>
          <a:p>
            <a:r>
              <a:rPr lang="hr-HR" b="1" dirty="0" smtClean="0"/>
              <a:t>Jaz BDP-a </a:t>
            </a:r>
            <a:r>
              <a:rPr lang="hr-HR" dirty="0" smtClean="0"/>
              <a:t>je razlika između ostvarenog i  potencijalnog BDP-a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4.8. BDP i neto ekonomsko blagostanje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Neto ekonomsko blagostanje je širi pojam blagostanja od BDP-a, te uključuje aktivnosti koje doprinose blagostanju zemlje i isključuje aktivnosti koje umanjuju a nisu predmetom razmjene na tržištu</a:t>
            </a:r>
          </a:p>
          <a:p>
            <a:r>
              <a:rPr lang="hr-HR" smtClean="0"/>
              <a:t>BDP po stanovniku odražava blagostanje prosječnog pojedinca u nekoj zemlji i predstavlja osnovu za određivanje razvoja pojedine zemlje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4.1. Granica proizvodnih mogućnosti i tehnološke mogućnosti društva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Model pomoću kojeg pojednostavljeno prikazujemo maksimalne količine dobara koje društvo može efikasno proizvesti uz dostupne inpute i proizvodnu tehnologiju</a:t>
            </a:r>
          </a:p>
          <a:p>
            <a:r>
              <a:rPr lang="hr-HR" dirty="0" smtClean="0"/>
              <a:t>Efikasna proizvodnja podrazumijeva situaciju u kojoj nije moguće proizvesti više jednog dobra, a da se pri tome istovremeno ne smanji proizvodnja nekog drugog dobra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4.1. Granica proizvodnih mogućnosti i tehnološke mogućnosti društva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5572164" cy="371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4.2. Kružni tok ekonomije i bruto domaći proizvod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Uspješnost nacionalne ekonomije možemo odrediti visinom ukupnog dohotka ostvarenog u nekoj ekonomiji preko vrijednosti </a:t>
            </a:r>
            <a:r>
              <a:rPr lang="hr-HR" dirty="0" smtClean="0"/>
              <a:t>b</a:t>
            </a:r>
            <a:r>
              <a:rPr lang="hr-HR" dirty="0" smtClean="0"/>
              <a:t>ruto domaćeg </a:t>
            </a:r>
            <a:r>
              <a:rPr lang="hr-HR" dirty="0" smtClean="0"/>
              <a:t>p</a:t>
            </a:r>
            <a:r>
              <a:rPr lang="hr-HR" dirty="0" smtClean="0"/>
              <a:t>roizvoda </a:t>
            </a:r>
            <a:r>
              <a:rPr lang="hr-HR" dirty="0" smtClean="0"/>
              <a:t>(BDP) kojeg mjerimo na tržištu finalnih dobara i usluga (izdaci za potrošnju=BDP=zarade od prodaje dobara i usluga) ili na tržištu proizvodnih faktora (dohodak od inputa=BDP=plaće, rente, profiti)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4.2. Kružni tok ekonomije i bruto domaći proizvod</a:t>
            </a:r>
            <a:endParaRPr lang="hr-HR" dirty="0"/>
          </a:p>
        </p:txBody>
      </p:sp>
      <p:pic>
        <p:nvPicPr>
          <p:cNvPr id="4" name="Picture 7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184" y="1628800"/>
            <a:ext cx="734481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4.3. Pojam bruto domaćeg proizvoda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Bruto domaći proizvod (BDP) je tržišna vrijednost svih finalnih dobara i usluga proizvedenih u nekoj zemlji tijekom određenog vremenskog razdoblja (najčešće se gleda razdoblje od 1 godine)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4.4. Metode obračuna BDP-a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3 su osnovne metode obračuna BDP-a:</a:t>
            </a:r>
          </a:p>
          <a:p>
            <a:endParaRPr lang="hr-HR" dirty="0" smtClean="0"/>
          </a:p>
          <a:p>
            <a:r>
              <a:rPr lang="hr-HR" dirty="0" smtClean="0"/>
              <a:t>BDP kao zbroj svih izdataka za potrošnju</a:t>
            </a:r>
          </a:p>
          <a:p>
            <a:r>
              <a:rPr lang="hr-HR" dirty="0" smtClean="0"/>
              <a:t>BDP kao zbroj dohodaka</a:t>
            </a:r>
          </a:p>
          <a:p>
            <a:r>
              <a:rPr lang="hr-HR" dirty="0" smtClean="0"/>
              <a:t>BDP kao zbroj dodanih vrijednosti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4.4. Metode obračuna BDP-a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BDP kao zbroj svih izdataka </a:t>
            </a:r>
            <a:r>
              <a:rPr lang="hr-HR" dirty="0" smtClean="0"/>
              <a:t>za potrošnju sastoji se od nekoliko komponenata:</a:t>
            </a:r>
          </a:p>
          <a:p>
            <a:r>
              <a:rPr lang="hr-HR" dirty="0" smtClean="0"/>
              <a:t>Osobna potrošnja C</a:t>
            </a:r>
          </a:p>
          <a:p>
            <a:r>
              <a:rPr lang="hr-HR" dirty="0" smtClean="0"/>
              <a:t>Investicije I</a:t>
            </a:r>
          </a:p>
          <a:p>
            <a:r>
              <a:rPr lang="hr-HR" dirty="0" smtClean="0"/>
              <a:t>Državna potrošnja G</a:t>
            </a:r>
          </a:p>
          <a:p>
            <a:r>
              <a:rPr lang="hr-HR" dirty="0" smtClean="0"/>
              <a:t>Neto izvoz NX</a:t>
            </a:r>
          </a:p>
          <a:p>
            <a:r>
              <a:rPr lang="hr-HR" b="1" dirty="0" smtClean="0"/>
              <a:t>                         BDP=C+I+G+NX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4.4. Metode obračuna BDP-a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b="1" dirty="0" smtClean="0"/>
              <a:t>BDP kao zbroj dohodaka </a:t>
            </a:r>
            <a:r>
              <a:rPr lang="hr-HR" dirty="0" smtClean="0"/>
              <a:t>unutar neke ekonomije tijekom određenog razdoblja (zbroj plaći, renti i profita)</a:t>
            </a:r>
          </a:p>
          <a:p>
            <a:r>
              <a:rPr lang="hr-HR" dirty="0" smtClean="0"/>
              <a:t>Kada se od vrijednosti proizvodnje nekog poduzeća oduzme vrijednost sirovina (intermedijarna dobra) ostaju troškovi poslovanaj poduzeća koji su ujedno dohotci od proizvodnih faktora i njihov zbroj također predstavlja BDP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764</Words>
  <Application>Microsoft Office PowerPoint</Application>
  <PresentationFormat>On-screen Show (4:3)</PresentationFormat>
  <Paragraphs>91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4. BRUTO DOMAĆI PROIZVOD- MJERA EKONOMSKE AKTIVNOSTI</vt:lpstr>
      <vt:lpstr>4.1. Granica proizvodnih mogućnosti i tehnološke mogućnosti društva</vt:lpstr>
      <vt:lpstr>4.1. Granica proizvodnih mogućnosti i tehnološke mogućnosti društva</vt:lpstr>
      <vt:lpstr>4.2. Kružni tok ekonomije i bruto domaći proizvod</vt:lpstr>
      <vt:lpstr>4.2. Kružni tok ekonomije i bruto domaći proizvod</vt:lpstr>
      <vt:lpstr>4.3. Pojam bruto domaćeg proizvoda</vt:lpstr>
      <vt:lpstr>4.4. Metode obračuna BDP-a</vt:lpstr>
      <vt:lpstr>4.4. Metode obračuna BDP-a</vt:lpstr>
      <vt:lpstr>4.4. Metode obračuna BDP-a</vt:lpstr>
      <vt:lpstr>4.4. Metode obračuna BDP-a</vt:lpstr>
      <vt:lpstr>4.4. Metode obračuna BDP-a</vt:lpstr>
      <vt:lpstr>4.5. Nominalni i realni BDP</vt:lpstr>
      <vt:lpstr>4.6. Indeks promjene vrijednosti nominalnog i realnog BDP-a</vt:lpstr>
      <vt:lpstr>Slide 14</vt:lpstr>
      <vt:lpstr>Slide 15</vt:lpstr>
      <vt:lpstr>Slide 16</vt:lpstr>
      <vt:lpstr>4.7. Potencijalni i ostvareni BDP i jaz BDP-a</vt:lpstr>
      <vt:lpstr>4.8. BDP i neto ekonomsko blagostanje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BRUTO DOMAĆI PROIZVOD- MJERA EKONOMSKE AKTIVNOSTI</dc:title>
  <dc:creator>ivan</dc:creator>
  <cp:lastModifiedBy>Mare</cp:lastModifiedBy>
  <cp:revision>29</cp:revision>
  <dcterms:created xsi:type="dcterms:W3CDTF">2012-01-21T14:23:23Z</dcterms:created>
  <dcterms:modified xsi:type="dcterms:W3CDTF">2014-03-02T09:57:51Z</dcterms:modified>
</cp:coreProperties>
</file>